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71" r:id="rId1"/>
  </p:sldMasterIdLst>
  <p:sldIdLst>
    <p:sldId id="256" r:id="rId2"/>
    <p:sldId id="265" r:id="rId3"/>
    <p:sldId id="258" r:id="rId4"/>
    <p:sldId id="257" r:id="rId5"/>
    <p:sldId id="259" r:id="rId6"/>
    <p:sldId id="261" r:id="rId7"/>
    <p:sldId id="264" r:id="rId8"/>
    <p:sldId id="260" r:id="rId9"/>
    <p:sldId id="263" r:id="rId10"/>
    <p:sldId id="262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0"/>
    <p:restoredTop sz="95801"/>
  </p:normalViewPr>
  <p:slideViewPr>
    <p:cSldViewPr snapToGrid="0" snapToObjects="1">
      <p:cViewPr varScale="1">
        <p:scale>
          <a:sx n="111" d="100"/>
          <a:sy n="111" d="100"/>
        </p:scale>
        <p:origin x="63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8/21/25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3201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8/21/25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8817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8/21/25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85980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8/21/25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19629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8/21/25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00649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8/21/25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21525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8/21/25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72876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8/21/25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908349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8/21/25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64908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8/21/25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72884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8/21/25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62524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8/21/25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65389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8/21/25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12516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8/21/25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35269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8/21/25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24369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8/21/25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97945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8/21/25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69682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smtClean="0"/>
              <a:pPr/>
              <a:t>8/21/25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230265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72" r:id="rId1"/>
    <p:sldLayoutId id="2147483773" r:id="rId2"/>
    <p:sldLayoutId id="2147483774" r:id="rId3"/>
    <p:sldLayoutId id="2147483775" r:id="rId4"/>
    <p:sldLayoutId id="2147483776" r:id="rId5"/>
    <p:sldLayoutId id="2147483777" r:id="rId6"/>
    <p:sldLayoutId id="2147483778" r:id="rId7"/>
    <p:sldLayoutId id="2147483779" r:id="rId8"/>
    <p:sldLayoutId id="2147483780" r:id="rId9"/>
    <p:sldLayoutId id="2147483781" r:id="rId10"/>
    <p:sldLayoutId id="2147483782" r:id="rId11"/>
    <p:sldLayoutId id="2147483783" r:id="rId12"/>
    <p:sldLayoutId id="2147483784" r:id="rId13"/>
    <p:sldLayoutId id="2147483785" r:id="rId14"/>
    <p:sldLayoutId id="2147483786" r:id="rId15"/>
    <p:sldLayoutId id="2147483787" r:id="rId16"/>
    <p:sldLayoutId id="2147483788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colab.research.google.com/drive/1owL9l0qT4lCQONjQXgzk6JgBnW5Y5Dfg?usp=sharing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1FFD6D-814D-924C-B341-72A38854E62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s-CO" sz="3200" dirty="0"/>
              <a:t>Implementación de red neuronal de atención sobre grafos para determinar la causalidad entre variables aleatorias.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D97C3FE-8337-2D4C-8C62-C554B2F43E3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s-CO" sz="2600" b="1" dirty="0">
                <a:latin typeface="+mj-lt"/>
              </a:rPr>
              <a:t>tomás Gómez Zuleta</a:t>
            </a:r>
            <a:endParaRPr lang="es-CO" sz="2600" dirty="0">
              <a:latin typeface="+mj-lt"/>
            </a:endParaRPr>
          </a:p>
          <a:p>
            <a:r>
              <a:rPr lang="es-CO" sz="2600" b="1" dirty="0">
                <a:latin typeface="+mj-lt"/>
              </a:rPr>
              <a:t>Instituto de Física, Universidad de Antioquia U de A, calle 70 No. 52-21,</a:t>
            </a:r>
            <a:endParaRPr lang="es-CO" sz="2600" dirty="0">
              <a:latin typeface="+mj-lt"/>
            </a:endParaRPr>
          </a:p>
          <a:p>
            <a:r>
              <a:rPr lang="es-CO" sz="2600" b="1" dirty="0">
                <a:latin typeface="+mj-lt"/>
              </a:rPr>
              <a:t>Medellín-Colombia 2025</a:t>
            </a:r>
            <a:endParaRPr lang="es-CO" sz="2600" dirty="0">
              <a:latin typeface="+mj-lt"/>
            </a:endParaRPr>
          </a:p>
          <a:p>
            <a:br>
              <a:rPr lang="es-CO" dirty="0">
                <a:latin typeface="+mj-lt"/>
              </a:rPr>
            </a:br>
            <a:br>
              <a:rPr lang="es-CO" dirty="0">
                <a:latin typeface="+mj-lt"/>
              </a:rPr>
            </a:br>
            <a:endParaRPr lang="es-CO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801785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9C02830-8D65-E44B-BD58-9CA22A650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REFErencias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AA5139B-A85F-E147-A4E6-C9ABBFE24A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O" dirty="0"/>
              <a:t>Hao Zhang, Mufei Li, and Minjie Wang Zheng Zhang, Understand graph attention network, Paper Study with DGL (2018). https://www.dgl.ai/blog/2019/02/17/gat.html</a:t>
            </a:r>
          </a:p>
          <a:p>
            <a:r>
              <a:rPr lang="es-CO" dirty="0"/>
              <a:t>Petar Velickovic, Guillem Cucurull, Arantxa Casanova,Adriana Romero, Pietro Lio, and Yoshua Bengio, Graph attention networks, ICLR (2018).</a:t>
            </a:r>
          </a:p>
          <a:p>
            <a:r>
              <a:rPr lang="es-CO" dirty="0"/>
              <a:t>S. Sirca, Probability for Physicists (Springer International Publishing Switzerland, 2016)</a:t>
            </a:r>
          </a:p>
          <a:p>
            <a:r>
              <a:rPr lang="es-CO" dirty="0"/>
              <a:t>Pearl,J. (2009). Causality: models, reasoning, and inference. (Vol. 2). Cambridge university press</a:t>
            </a:r>
          </a:p>
        </p:txBody>
      </p:sp>
    </p:spTree>
    <p:extLst>
      <p:ext uri="{BB962C8B-B14F-4D97-AF65-F5344CB8AC3E}">
        <p14:creationId xmlns:p14="http://schemas.microsoft.com/office/powerpoint/2010/main" val="34909792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5389BA6-7C66-B64B-885A-9E0777EC49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indice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3F3471E-2ED5-B247-9423-ECE87DCE6A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s-CO" dirty="0"/>
              <a:t>Introducción – Planteamiento del problema</a:t>
            </a:r>
          </a:p>
          <a:p>
            <a:pPr marL="342900" indent="-342900">
              <a:buFont typeface="+mj-lt"/>
              <a:buAutoNum type="arabicPeriod"/>
            </a:pPr>
            <a:r>
              <a:rPr lang="es-CO" dirty="0"/>
              <a:t>Introducción – Marco teorico</a:t>
            </a:r>
          </a:p>
          <a:p>
            <a:pPr marL="342900" indent="-342900">
              <a:buFont typeface="+mj-lt"/>
              <a:buAutoNum type="arabicPeriod"/>
            </a:pPr>
            <a:r>
              <a:rPr lang="es-CO" dirty="0"/>
              <a:t>Metodología – Creación de los datos sinteticos</a:t>
            </a:r>
          </a:p>
          <a:p>
            <a:pPr marL="342900" indent="-342900">
              <a:buFont typeface="+mj-lt"/>
              <a:buAutoNum type="arabicPeriod"/>
            </a:pPr>
            <a:r>
              <a:rPr lang="es-CO" dirty="0"/>
              <a:t>Metodología – Creación de los datos sinteticos</a:t>
            </a:r>
          </a:p>
          <a:p>
            <a:pPr marL="342900" indent="-342900">
              <a:buFont typeface="+mj-lt"/>
              <a:buAutoNum type="arabicPeriod"/>
            </a:pPr>
            <a:r>
              <a:rPr lang="es-CO" dirty="0"/>
              <a:t>Metodología – Entrenamiento del modelo</a:t>
            </a:r>
          </a:p>
          <a:p>
            <a:pPr marL="342900" indent="-342900">
              <a:buFont typeface="+mj-lt"/>
              <a:buAutoNum type="arabicPeriod"/>
            </a:pPr>
            <a:r>
              <a:rPr lang="es-CO" dirty="0"/>
              <a:t>Resultados </a:t>
            </a:r>
          </a:p>
          <a:p>
            <a:pPr marL="342900" indent="-342900">
              <a:buFont typeface="+mj-lt"/>
              <a:buAutoNum type="arabicPeriod"/>
            </a:pPr>
            <a:r>
              <a:rPr lang="es-CO" dirty="0"/>
              <a:t>Conclusiones</a:t>
            </a:r>
          </a:p>
          <a:p>
            <a:pPr marL="342900" indent="-342900">
              <a:buFont typeface="+mj-lt"/>
              <a:buAutoNum type="arabicPeriod"/>
            </a:pPr>
            <a:r>
              <a:rPr lang="es-CO" dirty="0"/>
              <a:t>Referencias</a:t>
            </a:r>
          </a:p>
          <a:p>
            <a:pPr marL="342900" indent="-342900">
              <a:buFont typeface="+mj-lt"/>
              <a:buAutoNum type="arabicPeriod"/>
            </a:pP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41449914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4F70A1-1288-9447-9D7E-FC51F27A7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Introducción-planteamiento del problema</a:t>
            </a:r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EF8B758D-2C27-874E-B077-346AE16ACA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5801" y="2065867"/>
            <a:ext cx="4203700" cy="289560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5C472F28-5105-3A4E-B477-999F2178C2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126" y="2681817"/>
            <a:ext cx="5626100" cy="166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1436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988122-7D05-7242-9E76-013AC58A73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Marco teorico: GAT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16293756-FA75-3149-A1DF-86B9445648E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81965" y="1817225"/>
                <a:ext cx="10435261" cy="3973975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s-CO" sz="24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s-E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sSubSup>
                      <m:sSubSupPr>
                        <m:ctrlPr>
                          <a:rPr lang="es-E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s-CO" sz="2400" dirty="0"/>
                  <a:t>                                          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s-E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+1)</m:t>
                        </m:r>
                      </m:sup>
                    </m:sSubSup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=|</m:t>
                    </m:r>
                    <m:sSub>
                      <m:sSubPr>
                        <m:ctrlPr>
                          <a:rPr lang="es-E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p>
                          <m:sSupPr>
                            <m:ctrlP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"/>
                                <m:endChr m:val="|"/>
                                <m:ctrlPr>
                                  <a:rPr lang="es-E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sz="1400"/>
                                  <m:t>​</m:t>
                                </m:r>
                              </m:e>
                            </m:d>
                          </m:e>
                          <m:sup>
                            <m: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p>
                        </m:sSup>
                      </m:e>
                      <m:sub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</m:sSub>
                    <m:r>
                      <a:rPr lang="es-ES" sz="2400" i="1"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s-E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s-ES" sz="24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s-ES" sz="24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s-ES" sz="2400" i="1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s-ES" sz="24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s-ES" sz="24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s-E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s-ES" sz="24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b>
                          <m:sup/>
                          <m:e>
                            <m:sSubSup>
                              <m:sSubSupPr>
                                <m:ctrlPr>
                                  <a:rPr lang="es-ES" sz="24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s-ES" sz="2400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s-ES" sz="2400" i="1">
                                    <a:latin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  <m:sup>
                                <m:r>
                                  <a:rPr lang="es-ES" sz="24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s-ES" sz="2400" i="1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  <m:r>
                                  <a:rPr lang="es-ES" sz="24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bSup>
                            <m:sSup>
                              <m:sSupPr>
                                <m:ctrlPr>
                                  <a:rPr lang="es-E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ES" sz="2400" b="0" i="1" smtClean="0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p>
                                <m:r>
                                  <a:rPr lang="es-ES" sz="24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p>
                            </m:sSup>
                            <m:sSubSup>
                              <m:sSubSupPr>
                                <m:ctrlPr>
                                  <a:rPr lang="es-ES" sz="24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s-ES" sz="2400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s-ES" sz="24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lang="es-ES" sz="24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s-ES" sz="2400" i="1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  <m:r>
                                  <a:rPr lang="es-ES" sz="24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bSup>
                          </m:e>
                        </m:nary>
                      </m:e>
                    </m:d>
                  </m:oMath>
                </a14:m>
                <a:endParaRPr lang="es-CO" sz="2400" dirty="0"/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s-CO" sz="24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s-CO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  <m:sup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s-ES" sz="2400" b="0" i="0" smtClean="0">
                            <a:latin typeface="Cambria Math" panose="02040503050406030204" pitchFamily="18" charset="0"/>
                          </a:rPr>
                          <m:t>exp</m:t>
                        </m:r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⁡(</m:t>
                        </m:r>
                        <m:sSubSup>
                          <m:sSubSupPr>
                            <m:ctrlP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  <m:sup>
                            <m:d>
                              <m:dPr>
                                <m:ctrlPr>
                                  <a:rPr lang="es-E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ES" sz="2400" b="0" i="1" smtClean="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</m:d>
                          </m:sup>
                        </m:sSubSup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nary>
                          <m:naryPr>
                            <m:chr m:val="∑"/>
                            <m:supHide m:val="on"/>
                            <m:ctrlP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sub>
                          <m:sup/>
                          <m:e>
                            <m:r>
                              <m:rPr>
                                <m:sty m:val="p"/>
                              </m:rPr>
                              <a:rPr lang="es-ES" sz="2400" b="0" i="0" smtClean="0">
                                <a:latin typeface="Cambria Math" panose="02040503050406030204" pitchFamily="18" charset="0"/>
                              </a:rPr>
                              <m:t>exp</m:t>
                            </m:r>
                            <m: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  <m:t>⁡(</m:t>
                            </m:r>
                            <m:sSubSup>
                              <m:sSubSupPr>
                                <m:ctrlPr>
                                  <a:rPr lang="es-E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s-ES" sz="2400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s-ES" sz="2400" b="0" i="1" smtClean="0">
                                    <a:latin typeface="Cambria Math" panose="02040503050406030204" pitchFamily="18" charset="0"/>
                                  </a:rPr>
                                  <m:t>𝑖𝑘</m:t>
                                </m:r>
                              </m:sub>
                              <m:sup>
                                <m:d>
                                  <m:dPr>
                                    <m:ctrlPr>
                                      <a:rPr lang="es-E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s-ES" sz="2400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</m:d>
                              </m:sup>
                            </m:sSubSup>
                            <m: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den>
                    </m:f>
                  </m:oMath>
                </a14:m>
                <a:r>
                  <a:rPr lang="es-CO" sz="2400" dirty="0"/>
                  <a:t> </a:t>
                </a:r>
                <a14:m>
                  <m:oMath xmlns:m="http://schemas.openxmlformats.org/officeDocument/2006/math">
                    <m:r>
                      <a:rPr lang="es-ES" sz="2400" b="0" i="0" smtClean="0">
                        <a:latin typeface="Cambria Math" panose="02040503050406030204" pitchFamily="18" charset="0"/>
                      </a:rPr>
                      <m:t>                                 </m:t>
                    </m:r>
                    <m:sSubSup>
                      <m:sSubSupPr>
                        <m:ctrlPr>
                          <a:rPr lang="es-E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s-ES" sz="24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s-E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s-ES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ES" sz="2400" i="1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s-ES" sz="2400" i="1">
                            <a:latin typeface="Cambria Math" panose="02040503050406030204" pitchFamily="18" charset="0"/>
                          </a:rPr>
                          <m:t>+1)</m:t>
                        </m:r>
                      </m:sup>
                    </m:sSubSup>
                    <m:r>
                      <a:rPr lang="es-E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ES" sz="2400" i="1"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s-E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den>
                        </m:f>
                        <m:nary>
                          <m:naryPr>
                            <m:chr m:val="∑"/>
                            <m:ctrlP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  <m:e>
                            <m:nary>
                              <m:naryPr>
                                <m:chr m:val="∑"/>
                                <m:supHide m:val="on"/>
                                <m:ctrlPr>
                                  <a:rPr lang="es-ES" sz="24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s-ES" sz="24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s-ES" sz="2400" i="1"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s-ES" sz="2400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es-ES" sz="24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s-ES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s-ES" sz="24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b>
                              <m:sup/>
                              <m:e>
                                <m:sSubSup>
                                  <m:sSubSupPr>
                                    <m:ctrlPr>
                                      <a:rPr lang="es-E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s-ES" sz="2400" i="1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s-ES" sz="2400" i="1">
                                        <a:latin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  <m:sup>
                                    <m:r>
                                      <a:rPr lang="es-ES" sz="24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s-ES" sz="2400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  <m:r>
                                      <a:rPr lang="es-ES" sz="24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  <m:sSup>
                                  <m:sSupPr>
                                    <m:ctrlPr>
                                      <a:rPr lang="es-E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ES" sz="2400" i="1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p>
                                    <m:r>
                                      <a:rPr lang="es-ES" sz="24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p>
                                </m:sSup>
                                <m:sSubSup>
                                  <m:sSubSupPr>
                                    <m:ctrlPr>
                                      <a:rPr lang="es-E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s-ES" sz="2400" i="1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s-ES" sz="24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  <m:sup>
                                    <m:r>
                                      <a:rPr lang="es-ES" sz="24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s-ES" sz="2400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  <m:r>
                                      <a:rPr lang="es-ES" sz="24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e>
                            </m:nary>
                          </m:e>
                        </m:nary>
                      </m:e>
                    </m:d>
                  </m:oMath>
                </a14:m>
                <a:r>
                  <a:rPr lang="es-CO" sz="2400" dirty="0"/>
                  <a:t>  </a:t>
                </a:r>
              </a:p>
              <a:p>
                <a:r>
                  <a:rPr lang="es-CO" sz="240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s-CO" sz="240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s-ES" sz="2400" b="0" i="1" dirty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s-ES" sz="2400" b="0" i="1" dirty="0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  <m:sup>
                        <m:r>
                          <a:rPr lang="es-ES" sz="2400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ES" sz="2400" b="0" i="1" dirty="0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s-ES" sz="2400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s-ES" sz="24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ES" sz="2400" b="0" i="1" dirty="0" smtClean="0">
                        <a:latin typeface="Cambria Math" panose="02040503050406030204" pitchFamily="18" charset="0"/>
                      </a:rPr>
                      <m:t>𝐿𝑒𝑎𝑘𝑦𝑅𝑒𝐿𝑈</m:t>
                    </m:r>
                    <m:r>
                      <a:rPr lang="es-ES" sz="2400" b="0" i="1" dirty="0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s-ES" sz="24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s-ES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s-ES" sz="2400" b="0" i="1" dirty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</m:e>
                      <m:sup>
                        <m:sSup>
                          <m:sSupPr>
                            <m:ctrlPr>
                              <a:rPr lang="es-ES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s-ES" sz="24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ES" sz="2400" b="0" i="1" dirty="0" smtClean="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</m:d>
                          </m:e>
                          <m:sup>
                            <m:r>
                              <a:rPr lang="es-ES" sz="2400" b="0" i="1" dirty="0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sup>
                    </m:sSup>
                    <m:r>
                      <a:rPr lang="es-ES" sz="2400" b="0" i="1" dirty="0" smtClean="0"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s-ES" sz="2400" b="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s-ES" sz="2400" b="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s-ES" sz="24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s-ES" sz="2400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ES" sz="2400" b="0" i="1" dirty="0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s-ES" sz="2400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s-ES" sz="2400" b="0" i="1" dirty="0" smtClean="0">
                        <a:latin typeface="Cambria Math" panose="02040503050406030204" pitchFamily="18" charset="0"/>
                      </a:rPr>
                      <m:t>||</m:t>
                    </m:r>
                    <m:sSubSup>
                      <m:sSubSupPr>
                        <m:ctrlPr>
                          <a:rPr lang="es-ES" sz="2400" b="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s-ES" sz="2400" b="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s-ES" sz="2400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s-ES" sz="2400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ES" sz="2400" b="0" i="1" dirty="0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s-ES" sz="2400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s-ES" sz="2400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s-CO" sz="2400" dirty="0"/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s-E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+1)</m:t>
                        </m:r>
                      </m:sup>
                    </m:sSubSup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s-E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sub>
                          <m:sup/>
                          <m:e>
                            <m:sSubSup>
                              <m:sSubSupPr>
                                <m:ctrlPr>
                                  <a:rPr lang="es-E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s-ES" sz="2400" b="0" i="1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s-ES" sz="2400" b="0" i="1" smtClean="0">
                                    <a:latin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  <m:sup>
                                <m:r>
                                  <a:rPr lang="es-ES" sz="2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s-ES" sz="2400" b="0" i="1" smtClean="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  <m:r>
                                  <a:rPr lang="es-ES" sz="24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bSup>
                            <m:sSubSup>
                              <m:sSubSupPr>
                                <m:ctrlPr>
                                  <a:rPr lang="es-E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s-ES" sz="2400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s-ES" sz="24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lang="es-ES" sz="2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s-ES" sz="2400" b="0" i="1" smtClean="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  <m:r>
                                  <a:rPr lang="es-ES" sz="24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bSup>
                          </m:e>
                        </m:nary>
                      </m:e>
                    </m:d>
                  </m:oMath>
                </a14:m>
                <a:endParaRPr lang="es-CO" sz="2400" dirty="0"/>
              </a:p>
            </p:txBody>
          </p:sp>
        </mc:Choice>
        <mc:Fallback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16293756-FA75-3149-A1DF-86B9445648E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1965" y="1817225"/>
                <a:ext cx="10435261" cy="3973975"/>
              </a:xfrm>
              <a:blipFill>
                <a:blip r:embed="rId2"/>
                <a:stretch>
                  <a:fillRect l="-729" b="-7006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466971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D560DE-B1A3-3B45-9153-C5773CB08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Metodologia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0DFB750D-E33B-C84E-9B9C-969DAAA9475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s-CO" b="1" dirty="0"/>
                  <a:t>Variables aleatorias</a:t>
                </a:r>
              </a:p>
              <a:p>
                <a:r>
                  <a:rPr lang="es-CO" dirty="0"/>
                  <a:t>Infección Viral </a:t>
                </a:r>
                <a14:m>
                  <m:oMath xmlns:m="http://schemas.openxmlformats.org/officeDocument/2006/math">
                    <m:r>
                      <a:rPr lang="es-CO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s-E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𝑩</m:t>
                    </m:r>
                    <m:r>
                      <a:rPr lang="es-E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s-E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s-E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s-E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𝟒</m:t>
                    </m:r>
                    <m:r>
                      <a:rPr lang="es-E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s-CO" b="1" dirty="0"/>
              </a:p>
              <a:p>
                <a:r>
                  <a:rPr lang="es-CO" dirty="0"/>
                  <a:t>Estrés</a:t>
                </a:r>
                <a:r>
                  <a:rPr lang="es-CO" b="1" dirty="0"/>
                  <a:t> </a:t>
                </a:r>
                <a14:m>
                  <m:oMath xmlns:m="http://schemas.openxmlformats.org/officeDocument/2006/math">
                    <m:r>
                      <a:rPr lang="es-CO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s-E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𝑼𝒏𝒊𝒇𝒐𝒓𝒎𝒆</m:t>
                    </m:r>
                    <m:r>
                      <a:rPr lang="es-E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s-E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s-E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s-E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𝟏𝟎</m:t>
                    </m:r>
                    <m:r>
                      <a:rPr lang="es-E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s-CO" b="1" dirty="0"/>
              </a:p>
              <a:p>
                <a:r>
                  <a:rPr lang="es-CO" dirty="0"/>
                  <a:t>Temperatura corporal :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36.5+1.5</m:t>
                    </m:r>
                    <m:d>
                      <m:d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𝑖𝑛𝑓𝑒𝑐𝑐𝑖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ó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s-E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(0,0.3)</m:t>
                    </m:r>
                  </m:oMath>
                </a14:m>
                <a:endParaRPr lang="es-CO" dirty="0"/>
              </a:p>
              <a:p>
                <a:r>
                  <a:rPr lang="es-CO" dirty="0"/>
                  <a:t>Dolor de cabeza: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2+1</m:t>
                    </m:r>
                    <m:d>
                      <m:d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𝑖𝑛𝑓𝑒𝑐𝑐𝑖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ó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s-ES" b="0" i="1" smtClean="0">
                        <a:latin typeface="Cambria Math" panose="02040503050406030204" pitchFamily="18" charset="0"/>
                      </a:rPr>
                      <m:t>+0.5</m:t>
                    </m:r>
                    <m:d>
                      <m:d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𝑒𝑠𝑡𝑟𝑒𝑠</m:t>
                        </m:r>
                      </m:e>
                    </m:d>
                    <m:r>
                      <a:rPr lang="es-E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(0,1)</m:t>
                    </m:r>
                  </m:oMath>
                </a14:m>
                <a:endParaRPr lang="es-CO" dirty="0"/>
              </a:p>
              <a:p>
                <a:r>
                  <a:rPr lang="es-CO" dirty="0"/>
                  <a:t>ResultadoPCR :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(0.9</m:t>
                    </m:r>
                    <m:d>
                      <m:d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𝑖𝑛𝑓𝑒𝑐𝑐𝑖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ó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s-ES" b="0" i="1" smtClean="0">
                        <a:latin typeface="Cambria Math" panose="02040503050406030204" pitchFamily="18" charset="0"/>
                      </a:rPr>
                      <m:t>+0.1</m:t>
                    </m:r>
                    <m:d>
                      <m:d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𝑖𝑛𝑓𝑒𝑐𝑐𝑖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ó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s-E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s-CO" dirty="0"/>
              </a:p>
              <a:p>
                <a:endParaRPr lang="es-CO" b="1" dirty="0"/>
              </a:p>
            </p:txBody>
          </p:sp>
        </mc:Choice>
        <mc:Fallback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0DFB750D-E33B-C84E-9B9C-969DAAA947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01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760753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4973B6-6752-FF4B-93C9-E9DE7F2343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METODOLOGIA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943196D-2F07-F94A-B76C-1514DCE7FA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9537" y="1956343"/>
            <a:ext cx="6278527" cy="4483261"/>
          </a:xfrm>
          <a:prstGeom prst="rect">
            <a:avLst/>
          </a:prstGeom>
        </p:spPr>
      </p:pic>
      <p:pic>
        <p:nvPicPr>
          <p:cNvPr id="8" name="Marcador de contenido 7">
            <a:extLst>
              <a:ext uri="{FF2B5EF4-FFF2-40B4-BE49-F238E27FC236}">
                <a16:creationId xmlns:a16="http://schemas.microsoft.com/office/drawing/2014/main" id="{6D3F822A-DEF2-1A4C-A2DC-10177F9621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24090" y="1956342"/>
            <a:ext cx="4951079" cy="4483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7144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87CC9A-35F9-FF41-AC8C-ACF516D7AF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metodologia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B26080C-6E3C-4940-A977-593DEF6629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O" dirty="0">
                <a:hlinkClick r:id="rId2"/>
              </a:rPr>
              <a:t>https://colab.research.google.com/drive/1owL9l0qT4lCQONjQXgzk6JgBnW5Y5Dfg?usp=sharing</a:t>
            </a:r>
            <a:endParaRPr lang="es-CO" dirty="0"/>
          </a:p>
          <a:p>
            <a:r>
              <a:rPr lang="es-CO" dirty="0"/>
              <a:t>https://www.dgl.ai/blog/2019/02/17/gat.html</a:t>
            </a:r>
          </a:p>
        </p:txBody>
      </p:sp>
    </p:spTree>
    <p:extLst>
      <p:ext uri="{BB962C8B-B14F-4D97-AF65-F5344CB8AC3E}">
        <p14:creationId xmlns:p14="http://schemas.microsoft.com/office/powerpoint/2010/main" val="33939357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223EFB-1E0C-1C49-A38E-532D5C84D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RESUltados</a:t>
            </a:r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DF723A49-CAF8-2D4B-AEB2-46F8FBC955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3240" y="1915397"/>
            <a:ext cx="5350790" cy="4458992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ACE683A9-375E-484A-8D00-BBF362B1DF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3876" y="2208143"/>
            <a:ext cx="4521200" cy="387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6032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8090C7A-2CEC-5D41-BFB1-7B2300E0A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conclusiones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53D0278-43CF-DC4F-B45E-FCEF3FFD6E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O" dirty="0"/>
              <a:t>Los modelos con redes neuronales graficas son poco generalizables dada la complejidad de los datos</a:t>
            </a:r>
          </a:p>
          <a:p>
            <a:r>
              <a:rPr lang="es-CO" dirty="0"/>
              <a:t>Las redes neuronales graficas de atención sobre grafos cuentan con un mejor rendimiento que las redes neuronales graficas convulsionales y mayor expresividad de los modelos</a:t>
            </a:r>
          </a:p>
          <a:p>
            <a:r>
              <a:rPr lang="es-CO" dirty="0"/>
              <a:t>Se puede entrenar desde cero el modelo para el data set Length of stay (Los), teniendo en cuenta las ventajas de las GAT para analizar causalidad entre las diversas variables.</a:t>
            </a:r>
          </a:p>
          <a:p>
            <a:endParaRPr lang="es-CO" dirty="0"/>
          </a:p>
          <a:p>
            <a:endParaRPr lang="es-CO" dirty="0"/>
          </a:p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63542878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6476F"/>
      </a:dk2>
      <a:lt2>
        <a:srgbClr val="EBEBEB"/>
      </a:lt2>
      <a:accent1>
        <a:srgbClr val="E5B458"/>
      </a:accent1>
      <a:accent2>
        <a:srgbClr val="F77754"/>
      </a:accent2>
      <a:accent3>
        <a:srgbClr val="D8507E"/>
      </a:accent3>
      <a:accent4>
        <a:srgbClr val="BC70EE"/>
      </a:accent4>
      <a:accent5>
        <a:srgbClr val="3CA2E2"/>
      </a:accent5>
      <a:accent6>
        <a:srgbClr val="91BF77"/>
      </a:accent6>
      <a:hlink>
        <a:srgbClr val="71DDAB"/>
      </a:hlink>
      <a:folHlink>
        <a:srgbClr val="A6E4C7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B36E0D05-787B-4C61-8268-2D6C1FBEDA3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{5C09669B-E690-3047-B373-42DB6833DD09}tf10001058</Template>
  <TotalTime>95</TotalTime>
  <Words>377</Words>
  <Application>Microsoft Macintosh PowerPoint</Application>
  <PresentationFormat>Panorámica</PresentationFormat>
  <Paragraphs>42</Paragraphs>
  <Slides>10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Cambria Math</vt:lpstr>
      <vt:lpstr>Celestial</vt:lpstr>
      <vt:lpstr>Implementación de red neuronal de atención sobre grafos para determinar la causalidad entre variables aleatorias.</vt:lpstr>
      <vt:lpstr>indice</vt:lpstr>
      <vt:lpstr>Introducción-planteamiento del problema</vt:lpstr>
      <vt:lpstr>Marco teorico: GAT</vt:lpstr>
      <vt:lpstr>Metodologia</vt:lpstr>
      <vt:lpstr>METODOLOGIA</vt:lpstr>
      <vt:lpstr>metodologia</vt:lpstr>
      <vt:lpstr>RESUltados</vt:lpstr>
      <vt:lpstr>conclusiones</vt:lpstr>
      <vt:lpstr>REFErencias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Implementación de red neuronal de atención sobre grafos para determinar la causalidad entre variables aleatorias.</dc:title>
  <dc:creator>Tomas Gomez</dc:creator>
  <cp:lastModifiedBy>Tomas Gomez</cp:lastModifiedBy>
  <cp:revision>9</cp:revision>
  <dcterms:created xsi:type="dcterms:W3CDTF">2025-08-19T05:59:20Z</dcterms:created>
  <dcterms:modified xsi:type="dcterms:W3CDTF">2025-08-21T14:07:13Z</dcterms:modified>
</cp:coreProperties>
</file>